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7" r:id="rId3"/>
    <p:sldId id="281" r:id="rId4"/>
    <p:sldId id="271" r:id="rId5"/>
    <p:sldId id="296" r:id="rId6"/>
    <p:sldId id="295" r:id="rId7"/>
    <p:sldId id="283" r:id="rId8"/>
    <p:sldId id="285" r:id="rId9"/>
    <p:sldId id="289" r:id="rId10"/>
    <p:sldId id="292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4BE2BE5-1A73-491A-A19A-911D88BB6B7A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5A40078-6772-4B26-81B2-3B5C014D45F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F8B16-3520-4B57-8056-6C8914526FA5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29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most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acurate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sign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oestrus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7FEF-047F-4B9E-BA5C-E8189CC7919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9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most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acurate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sign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oestrus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7FEF-047F-4B9E-BA5C-E8189CC7919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3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7FEF-047F-4B9E-BA5C-E8189CC7919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6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most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acurate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sign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oestrus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7FEF-047F-4B9E-BA5C-E8189CC7919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7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90634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 CEVA Quadr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6776" y="6041935"/>
            <a:ext cx="714380" cy="67321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8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8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8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8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9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chemeClr val="bg1"/>
              </a:solidFill>
            </a:endParaRPr>
          </a:p>
        </p:txBody>
      </p:sp>
      <p:pic>
        <p:nvPicPr>
          <p:cNvPr id="11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chemeClr val="bg1"/>
              </a:solidFill>
            </a:endParaRPr>
          </a:p>
        </p:txBody>
      </p:sp>
      <p:pic>
        <p:nvPicPr>
          <p:cNvPr id="7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6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chemeClr val="bg1"/>
              </a:solidFill>
            </a:endParaRPr>
          </a:p>
        </p:txBody>
      </p:sp>
      <p:pic>
        <p:nvPicPr>
          <p:cNvPr id="9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643050"/>
            <a:ext cx="5111750" cy="448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9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428735"/>
            <a:ext cx="5486400" cy="3298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3F3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8" name="Picture 2" descr="C:\DATA\AOC- AEA\Events\SYMPAVI\logo carte symp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8" y="142844"/>
            <a:ext cx="1171157" cy="107157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7127E-761A-4B96-BD07-BCF45F6CE983}" type="datetimeFigureOut">
              <a:rPr lang="fr-FR" smtClean="0"/>
              <a:pPr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376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6D113-7F50-46A4-96B9-BDCB52AAAF2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LOGO CEVA Quadri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86776" y="6041935"/>
            <a:ext cx="714380" cy="673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CABE-C692-4D71-87FE-4D86D754D772}" type="slidenum">
              <a:rPr lang="fr-FR"/>
              <a:pPr/>
              <a:t>1</a:t>
            </a:fld>
            <a:endParaRPr lang="fr-FR" dirty="0"/>
          </a:p>
        </p:txBody>
      </p:sp>
      <p:pic>
        <p:nvPicPr>
          <p:cNvPr id="2052" name="Picture 4" descr="AP Corporate pour ppt H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46" y="944185"/>
            <a:ext cx="7704838" cy="577729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357159" y="1"/>
            <a:ext cx="7887249" cy="142873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MAITRISE DE LA REPRODUCTION 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571472" y="6000768"/>
            <a:ext cx="7358114" cy="85723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13 / 11/2025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DFA6-149D-457D-B499-A545E1A7076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9512" y="476672"/>
            <a:ext cx="88935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étape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Conduite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reproduction</a:t>
            </a:r>
            <a:endParaRPr lang="en-US" sz="4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4661" t="25431" r="53835" b="22629"/>
          <a:stretch>
            <a:fillRect/>
          </a:stretch>
        </p:blipFill>
        <p:spPr bwMode="auto">
          <a:xfrm>
            <a:off x="0" y="2348880"/>
            <a:ext cx="2191031" cy="20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9590" t="26185" r="43174" b="24030"/>
          <a:stretch>
            <a:fillRect/>
          </a:stretch>
        </p:blipFill>
        <p:spPr bwMode="auto">
          <a:xfrm>
            <a:off x="2299002" y="2377091"/>
            <a:ext cx="3365036" cy="199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 l="19385" t="25539" r="34886" b="22306"/>
          <a:stretch>
            <a:fillRect/>
          </a:stretch>
        </p:blipFill>
        <p:spPr bwMode="auto">
          <a:xfrm>
            <a:off x="5595741" y="2295209"/>
            <a:ext cx="3365036" cy="21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 l="26220" t="28556" r="43659" b="43757"/>
          <a:stretch>
            <a:fillRect/>
          </a:stretch>
        </p:blipFill>
        <p:spPr bwMode="auto">
          <a:xfrm>
            <a:off x="3363222" y="5085184"/>
            <a:ext cx="2172152" cy="112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572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4" descr="ARC DE TRIOMPH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315913"/>
            <a:ext cx="10009188" cy="72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Rectangle 5"/>
          <p:cNvSpPr/>
          <p:nvPr/>
        </p:nvSpPr>
        <p:spPr>
          <a:xfrm rot="21116172">
            <a:off x="-331788" y="2066925"/>
            <a:ext cx="9725026" cy="5711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8435" name="Image 9" descr="1ère arcad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14563"/>
            <a:ext cx="22764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18" descr="2ème arcad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0154">
            <a:off x="4494213" y="1766888"/>
            <a:ext cx="2506662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26" descr="3ème arcad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125538"/>
            <a:ext cx="28082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 18" descr="2ème arcad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0154">
            <a:off x="1978025" y="2071688"/>
            <a:ext cx="2881313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2124547" y="4509120"/>
            <a:ext cx="288131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GENETIQUE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REPRODUCTION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21140252">
            <a:off x="620319" y="709435"/>
            <a:ext cx="7689508" cy="120032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4 PILIERS DES PRODUCTIONS ANIMALES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950" y="2420938"/>
            <a:ext cx="2735263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RESSOURCE FOURRAGERE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79838" y="2276475"/>
            <a:ext cx="3673475" cy="8302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TRANSFORMATION</a:t>
            </a:r>
            <a:b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COMMERCIALISATION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37300" y="4652963"/>
            <a:ext cx="2806700" cy="8318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SANTE ANIMALE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HYGIENE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" y="1340768"/>
            <a:ext cx="9036050" cy="531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pPr algn="l"/>
            <a:fld id="{1BDF9019-43B4-4EB4-AF6A-A5521292243C}" type="slidenum">
              <a:rPr lang="fr-FR" smtClean="0"/>
              <a:pPr algn="l"/>
              <a:t>3</a:t>
            </a:fld>
            <a:endParaRPr lang="fr-FR" dirty="0" smtClean="0"/>
          </a:p>
        </p:txBody>
      </p:sp>
      <p:sp>
        <p:nvSpPr>
          <p:cNvPr id="20483" name="ZoneTexte 3"/>
          <p:cNvSpPr txBox="1">
            <a:spLocks noChangeArrowheads="1"/>
          </p:cNvSpPr>
          <p:nvPr/>
        </p:nvSpPr>
        <p:spPr bwMode="auto">
          <a:xfrm>
            <a:off x="1187450" y="333375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Gill Sans MT" pitchFamily="34" charset="0"/>
              </a:rPr>
              <a:t>Equilibre des  facteurs de production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uros copi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566" y="4266033"/>
            <a:ext cx="3092441" cy="10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DFA6-149D-457D-B499-A545E1A70760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Intérêt économique et </a:t>
            </a:r>
            <a:r>
              <a:rPr lang="fr-FR" sz="3200" dirty="0" smtClean="0"/>
              <a:t>zootechnique</a:t>
            </a:r>
            <a:br>
              <a:rPr lang="fr-FR" sz="3200" dirty="0" smtClean="0"/>
            </a:br>
            <a:r>
              <a:rPr lang="fr-FR" sz="3200" dirty="0" smtClean="0"/>
              <a:t>de la maitrise de la reproduction </a:t>
            </a:r>
            <a:endParaRPr lang="fr-FR" sz="3200" dirty="0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6516216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fr-FR" sz="46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5100" b="1" dirty="0" smtClean="0">
                <a:solidFill>
                  <a:srgbClr val="FF0000"/>
                </a:solidFill>
                <a:sym typeface="Wingdings" pitchFamily="2" charset="2"/>
              </a:rPr>
              <a:t>pourquoi?</a:t>
            </a:r>
          </a:p>
          <a:p>
            <a:pPr>
              <a:lnSpc>
                <a:spcPct val="90000"/>
              </a:lnSpc>
              <a:buNone/>
            </a:pPr>
            <a:r>
              <a:rPr lang="fr-FR" sz="51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5700" b="1" dirty="0" smtClean="0">
                <a:solidFill>
                  <a:srgbClr val="FF0000"/>
                </a:solidFill>
                <a:sym typeface="Wingdings" pitchFamily="2" charset="2"/>
              </a:rPr>
              <a:t> 1</a:t>
            </a:r>
            <a:r>
              <a:rPr lang="fr-FR" sz="5700" b="1" baseline="30000" dirty="0" smtClean="0">
                <a:solidFill>
                  <a:srgbClr val="FF0000"/>
                </a:solidFill>
                <a:sym typeface="Wingdings" pitchFamily="2" charset="2"/>
              </a:rPr>
              <a:t>ier</a:t>
            </a:r>
            <a:r>
              <a:rPr lang="fr-FR" sz="5700" b="1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fr-FR" sz="4000" dirty="0" smtClean="0"/>
              <a:t>Utiliser l’IA </a:t>
            </a:r>
          </a:p>
          <a:p>
            <a:pPr>
              <a:lnSpc>
                <a:spcPct val="90000"/>
              </a:lnSpc>
              <a:buNone/>
            </a:pPr>
            <a:r>
              <a:rPr lang="fr-FR" sz="4000" dirty="0" smtClean="0"/>
              <a:t>et profiter de l’apport </a:t>
            </a:r>
          </a:p>
          <a:p>
            <a:pPr>
              <a:lnSpc>
                <a:spcPct val="90000"/>
              </a:lnSpc>
              <a:buNone/>
            </a:pPr>
            <a:r>
              <a:rPr lang="fr-FR" sz="4000" dirty="0" smtClean="0"/>
              <a:t>du progrès génétique</a:t>
            </a:r>
          </a:p>
          <a:p>
            <a:pPr>
              <a:lnSpc>
                <a:spcPct val="90000"/>
              </a:lnSpc>
              <a:buNone/>
            </a:pPr>
            <a:r>
              <a:rPr lang="fr-FR" sz="4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800" dirty="0" smtClean="0"/>
              <a:t>           </a:t>
            </a:r>
            <a:r>
              <a:rPr lang="fr-FR" sz="5100" b="1" dirty="0" smtClean="0">
                <a:solidFill>
                  <a:srgbClr val="FF0000"/>
                </a:solidFill>
              </a:rPr>
              <a:t>Plus</a:t>
            </a:r>
            <a:r>
              <a:rPr lang="fr-FR" sz="5100" dirty="0" smtClean="0"/>
              <a:t> de lait </a:t>
            </a:r>
            <a:r>
              <a:rPr lang="fr-FR" sz="5100" b="1" dirty="0" smtClean="0">
                <a:solidFill>
                  <a:srgbClr val="FF0000"/>
                </a:solidFill>
              </a:rPr>
              <a:t>plus</a:t>
            </a:r>
            <a:r>
              <a:rPr lang="fr-FR" sz="5100" b="1" dirty="0" smtClean="0"/>
              <a:t> </a:t>
            </a:r>
            <a:r>
              <a:rPr lang="fr-FR" sz="5100" dirty="0" smtClean="0"/>
              <a:t>de viande </a:t>
            </a:r>
          </a:p>
          <a:p>
            <a:pPr>
              <a:lnSpc>
                <a:spcPct val="90000"/>
              </a:lnSpc>
              <a:buNone/>
            </a:pPr>
            <a:endParaRPr lang="fr-FR" sz="2800" dirty="0" smtClean="0"/>
          </a:p>
          <a:p>
            <a:pPr>
              <a:lnSpc>
                <a:spcPct val="90000"/>
              </a:lnSpc>
              <a:buNone/>
            </a:pPr>
            <a:endParaRPr lang="fr-FR" sz="2800" dirty="0" smtClean="0"/>
          </a:p>
          <a:p>
            <a:pPr>
              <a:lnSpc>
                <a:spcPct val="90000"/>
              </a:lnSpc>
              <a:buNone/>
            </a:pPr>
            <a:endParaRPr lang="fr-FR" sz="2800" dirty="0" smtClean="0"/>
          </a:p>
          <a:p>
            <a:pPr>
              <a:lnSpc>
                <a:spcPct val="90000"/>
              </a:lnSpc>
              <a:buNone/>
            </a:pP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r>
              <a:rPr lang="fr-FR" sz="5200" b="1" dirty="0" smtClean="0">
                <a:solidFill>
                  <a:srgbClr val="FF0000"/>
                </a:solidFill>
                <a:sym typeface="Wingdings" pitchFamily="2" charset="2"/>
              </a:rPr>
              <a:t> comment opérer la maitrise des cycles ....?</a:t>
            </a:r>
            <a:endParaRPr lang="fr-FR" sz="52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  <a:buNone/>
            </a:pPr>
            <a:endParaRPr lang="fr-FR" sz="2800" dirty="0"/>
          </a:p>
        </p:txBody>
      </p:sp>
      <p:sp>
        <p:nvSpPr>
          <p:cNvPr id="7" name="Flèche droite à entaille 6"/>
          <p:cNvSpPr/>
          <p:nvPr/>
        </p:nvSpPr>
        <p:spPr>
          <a:xfrm>
            <a:off x="71470" y="4468783"/>
            <a:ext cx="107153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èche droite à entaille 8"/>
          <p:cNvSpPr/>
          <p:nvPr/>
        </p:nvSpPr>
        <p:spPr>
          <a:xfrm>
            <a:off x="3357554" y="4572008"/>
            <a:ext cx="107153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38" y="1340768"/>
            <a:ext cx="2747756" cy="337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202149"/>
            <a:ext cx="5529020" cy="911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91999">
              <a:defRPr/>
            </a:pPr>
            <a:r>
              <a:rPr lang="fr-FR" sz="5321" b="1" dirty="0">
                <a:solidFill>
                  <a:schemeClr val="bg1"/>
                </a:solidFill>
              </a:rPr>
              <a:t>INTENSIF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23146" y="1600393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NOTE D’ETAT CORPOREL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Variation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357413" y="1600393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PRODUCTION LAIT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Alimentation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23146" y="4691268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EXPRESSION DES CHALEURS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Signes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manifestations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357413" y="4691268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INTERVALLE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Vêlage - Vêlage</a:t>
            </a:r>
          </a:p>
        </p:txBody>
      </p:sp>
      <p:sp>
        <p:nvSpPr>
          <p:cNvPr id="13" name="Flèche à angle droit 12"/>
          <p:cNvSpPr/>
          <p:nvPr/>
        </p:nvSpPr>
        <p:spPr>
          <a:xfrm rot="10800000">
            <a:off x="4963639" y="2036187"/>
            <a:ext cx="1393774" cy="652731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sp>
        <p:nvSpPr>
          <p:cNvPr id="14" name="Flèche à angle droit 13"/>
          <p:cNvSpPr/>
          <p:nvPr/>
        </p:nvSpPr>
        <p:spPr>
          <a:xfrm>
            <a:off x="2873939" y="4691268"/>
            <a:ext cx="1392814" cy="653691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sp>
        <p:nvSpPr>
          <p:cNvPr id="15" name="Flèche à angle droit 14"/>
          <p:cNvSpPr/>
          <p:nvPr/>
        </p:nvSpPr>
        <p:spPr>
          <a:xfrm rot="10800000" flipV="1">
            <a:off x="4963639" y="4735423"/>
            <a:ext cx="1393774" cy="609536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sp>
        <p:nvSpPr>
          <p:cNvPr id="16" name="Flèche à angle droit 15"/>
          <p:cNvSpPr/>
          <p:nvPr/>
        </p:nvSpPr>
        <p:spPr>
          <a:xfrm flipV="1">
            <a:off x="2873939" y="2036186"/>
            <a:ext cx="1392814" cy="609536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pic>
        <p:nvPicPr>
          <p:cNvPr id="4107" name="Picture 2" descr="C:\Users\mpatriat\Downloads\holstei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0"/>
          <a:stretch>
            <a:fillRect/>
          </a:stretch>
        </p:blipFill>
        <p:spPr bwMode="auto">
          <a:xfrm>
            <a:off x="3265578" y="2776269"/>
            <a:ext cx="2873938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 descr="C:\Users\mpatriat\Downloads\REPRODACTIO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690"/>
            <a:ext cx="1032852" cy="6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" descr="C:\Users\mpatriat\Documents\comunication\logos\LOGO CEVA Quadri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62" y="6128237"/>
            <a:ext cx="566341" cy="5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5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8542" y="557361"/>
            <a:ext cx="5529020" cy="911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91999">
              <a:defRPr/>
            </a:pPr>
            <a:r>
              <a:rPr lang="fr-FR" sz="5321" b="1" dirty="0" smtClean="0">
                <a:solidFill>
                  <a:schemeClr val="bg1"/>
                </a:solidFill>
              </a:rPr>
              <a:t>EXTENSIF</a:t>
            </a:r>
            <a:endParaRPr lang="fr-FR" sz="5321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23146" y="1600393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ALIMENTATION</a:t>
            </a:r>
          </a:p>
          <a:p>
            <a:pPr algn="ctr" defTabSz="891999">
              <a:defRPr/>
            </a:pPr>
            <a:r>
              <a:rPr lang="fr-FR" sz="1088" i="1" dirty="0" err="1">
                <a:solidFill>
                  <a:schemeClr val="tx1"/>
                </a:solidFill>
              </a:rPr>
              <a:t>Oligos-éléments</a:t>
            </a:r>
            <a:r>
              <a:rPr lang="fr-FR" sz="1088" i="1" dirty="0">
                <a:solidFill>
                  <a:schemeClr val="tx1"/>
                </a:solidFill>
              </a:rPr>
              <a:t> complémentation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357413" y="1600393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PERIODE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Saison estivale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Saison hivernale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23146" y="4691268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ALLAITEMENT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Age du veau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Sevrage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357413" y="4691268"/>
            <a:ext cx="2350793" cy="11758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r>
              <a:rPr lang="fr-FR" sz="2177" b="1" dirty="0">
                <a:solidFill>
                  <a:srgbClr val="FF0000"/>
                </a:solidFill>
              </a:rPr>
              <a:t>CYCLICITE</a:t>
            </a:r>
          </a:p>
          <a:p>
            <a:pPr algn="ctr" defTabSz="891999">
              <a:defRPr/>
            </a:pPr>
            <a:r>
              <a:rPr lang="fr-FR" sz="1088" i="1" dirty="0">
                <a:solidFill>
                  <a:schemeClr val="tx1"/>
                </a:solidFill>
              </a:rPr>
              <a:t>OUI / NON</a:t>
            </a:r>
          </a:p>
        </p:txBody>
      </p:sp>
      <p:sp>
        <p:nvSpPr>
          <p:cNvPr id="13" name="Flèche à angle droit 12"/>
          <p:cNvSpPr/>
          <p:nvPr/>
        </p:nvSpPr>
        <p:spPr>
          <a:xfrm rot="10800000">
            <a:off x="4963639" y="2036187"/>
            <a:ext cx="1393774" cy="652731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sp>
        <p:nvSpPr>
          <p:cNvPr id="14" name="Flèche à angle droit 13"/>
          <p:cNvSpPr/>
          <p:nvPr/>
        </p:nvSpPr>
        <p:spPr>
          <a:xfrm>
            <a:off x="2873939" y="4691268"/>
            <a:ext cx="1392814" cy="653691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sp>
        <p:nvSpPr>
          <p:cNvPr id="15" name="Flèche à angle droit 14"/>
          <p:cNvSpPr/>
          <p:nvPr/>
        </p:nvSpPr>
        <p:spPr>
          <a:xfrm rot="10800000" flipV="1">
            <a:off x="4963639" y="4735423"/>
            <a:ext cx="1393774" cy="609536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sp>
        <p:nvSpPr>
          <p:cNvPr id="16" name="Flèche à angle droit 15"/>
          <p:cNvSpPr/>
          <p:nvPr/>
        </p:nvSpPr>
        <p:spPr>
          <a:xfrm flipV="1">
            <a:off x="2873939" y="2036186"/>
            <a:ext cx="1392814" cy="609536"/>
          </a:xfrm>
          <a:prstGeom prst="bent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999">
              <a:defRPr/>
            </a:pPr>
            <a:endParaRPr lang="fr-FR" sz="1088"/>
          </a:p>
        </p:txBody>
      </p:sp>
      <p:pic>
        <p:nvPicPr>
          <p:cNvPr id="3083" name="Picture 3" descr="C:\Users\mpatriat\Downloads\REPRODACTIO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690"/>
            <a:ext cx="1032852" cy="6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mpatriat\Documents\comunication\logos\LOGO CEVA Quadri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62" y="6128237"/>
            <a:ext cx="566341" cy="5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AutoShape 15" descr="Vente de vaches à veaux en Auvergne - Élevage Charolais"/>
          <p:cNvSpPr>
            <a:spLocks noChangeAspect="1" noChangeArrowheads="1"/>
          </p:cNvSpPr>
          <p:nvPr/>
        </p:nvSpPr>
        <p:spPr bwMode="auto">
          <a:xfrm>
            <a:off x="117108" y="62634"/>
            <a:ext cx="184301" cy="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88"/>
          </a:p>
        </p:txBody>
      </p:sp>
      <p:sp>
        <p:nvSpPr>
          <p:cNvPr id="3086" name="AutoShape 17" descr="Vente de vaches à veaux en Auvergne - Élevage Charolais"/>
          <p:cNvSpPr>
            <a:spLocks noChangeAspect="1" noChangeArrowheads="1"/>
          </p:cNvSpPr>
          <p:nvPr/>
        </p:nvSpPr>
        <p:spPr bwMode="auto">
          <a:xfrm>
            <a:off x="4266752" y="3984782"/>
            <a:ext cx="184301" cy="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88"/>
          </a:p>
        </p:txBody>
      </p:sp>
      <p:sp>
        <p:nvSpPr>
          <p:cNvPr id="3087" name="AutoShape 19" descr="Vente de vaches à veaux en Auvergne - Élevage Charolais"/>
          <p:cNvSpPr>
            <a:spLocks noChangeAspect="1" noChangeArrowheads="1"/>
          </p:cNvSpPr>
          <p:nvPr/>
        </p:nvSpPr>
        <p:spPr bwMode="auto">
          <a:xfrm>
            <a:off x="209258" y="154784"/>
            <a:ext cx="184301" cy="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88"/>
          </a:p>
        </p:txBody>
      </p:sp>
      <p:pic>
        <p:nvPicPr>
          <p:cNvPr id="3088" name="Picture 21" descr="De plus en plus de vaches marron dans les prés.. Jean-Luc Martin,  agriculteur à Curgy : « L'hiver, c'était un enfer ! 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82" y="2692758"/>
            <a:ext cx="2786587" cy="22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7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DFA6-149D-457D-B499-A545E1A70760}" type="slidenum">
              <a:rPr lang="fr-FR"/>
              <a:pPr/>
              <a:t>7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35696" y="234651"/>
            <a:ext cx="60576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CC00"/>
                </a:solidFill>
              </a:rPr>
              <a:t>Facteurs influents sur la Reproduction</a:t>
            </a:r>
            <a:endParaRPr lang="en-US" sz="4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1539292" y="1850426"/>
            <a:ext cx="6057043" cy="4386886"/>
          </a:xfrm>
        </p:spPr>
        <p:txBody>
          <a:bodyPr>
            <a:normAutofit/>
          </a:bodyPr>
          <a:lstStyle/>
          <a:p>
            <a:pPr>
              <a:spcAft>
                <a:spcPts val="4125"/>
              </a:spcAft>
            </a:pPr>
            <a:r>
              <a:rPr lang="fr-FR" b="1" dirty="0" smtClean="0"/>
              <a:t>Nutrition</a:t>
            </a:r>
          </a:p>
          <a:p>
            <a:pPr>
              <a:spcAft>
                <a:spcPts val="4125"/>
              </a:spcAft>
            </a:pPr>
            <a:r>
              <a:rPr lang="fr-FR" b="1" dirty="0" smtClean="0"/>
              <a:t>Cyclicité des animaux</a:t>
            </a:r>
            <a:endParaRPr lang="fr-FR" dirty="0" smtClean="0"/>
          </a:p>
          <a:p>
            <a:pPr>
              <a:spcAft>
                <a:spcPts val="4125"/>
              </a:spcAft>
            </a:pPr>
            <a:r>
              <a:rPr lang="fr-FR" b="1" dirty="0" smtClean="0"/>
              <a:t>Parasitisme </a:t>
            </a:r>
          </a:p>
          <a:p>
            <a:pPr>
              <a:spcAft>
                <a:spcPts val="4125"/>
              </a:spcAft>
            </a:pPr>
            <a:r>
              <a:rPr lang="fr-FR" b="1" dirty="0" smtClean="0"/>
              <a:t>Présence du veau</a:t>
            </a: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7" name="Picture 4" descr="Image result for pictogramme blÃ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878" y="1515612"/>
            <a:ext cx="1053781" cy="1053781"/>
          </a:xfrm>
          <a:prstGeom prst="rect">
            <a:avLst/>
          </a:prstGeom>
          <a:noFill/>
        </p:spPr>
      </p:pic>
      <p:pic>
        <p:nvPicPr>
          <p:cNvPr id="8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131387"/>
            <a:ext cx="692442" cy="692442"/>
          </a:xfrm>
          <a:prstGeom prst="rect">
            <a:avLst/>
          </a:prstGeom>
          <a:noFill/>
        </p:spPr>
      </p:pic>
      <p:pic>
        <p:nvPicPr>
          <p:cNvPr id="9" name="Picture 8" descr="Image result for pictogramme 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49080"/>
            <a:ext cx="756723" cy="756723"/>
          </a:xfrm>
          <a:prstGeom prst="rect">
            <a:avLst/>
          </a:prstGeom>
          <a:noFill/>
        </p:spPr>
      </p:pic>
      <p:pic>
        <p:nvPicPr>
          <p:cNvPr id="65538" name="Picture 2" descr="Image associÃ©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5104790"/>
            <a:ext cx="891583" cy="89158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84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DFA6-149D-457D-B499-A545E1A70760}" type="slidenum">
              <a:rPr lang="fr-FR"/>
              <a:pPr/>
              <a:t>8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43608" y="199611"/>
            <a:ext cx="58247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CC00"/>
                </a:solidFill>
              </a:rPr>
              <a:t> 1iere </a:t>
            </a:r>
            <a:r>
              <a:rPr lang="fr-FR" sz="3200" b="1" dirty="0">
                <a:solidFill>
                  <a:srgbClr val="FFCC00"/>
                </a:solidFill>
              </a:rPr>
              <a:t>é</a:t>
            </a:r>
            <a:r>
              <a:rPr lang="fr-FR" sz="3200" b="1" dirty="0" smtClean="0">
                <a:solidFill>
                  <a:srgbClr val="FFCC00"/>
                </a:solidFill>
              </a:rPr>
              <a:t>tape :                          </a:t>
            </a:r>
            <a:r>
              <a:rPr lang="fr-FR" sz="3200" b="1" dirty="0" err="1" smtClean="0">
                <a:solidFill>
                  <a:srgbClr val="FFCC00"/>
                </a:solidFill>
              </a:rPr>
              <a:t>selection</a:t>
            </a:r>
            <a:r>
              <a:rPr lang="fr-FR" sz="3200" b="1" dirty="0" smtClean="0">
                <a:solidFill>
                  <a:srgbClr val="FFCC00"/>
                </a:solidFill>
              </a:rPr>
              <a:t> des animaux 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animaux</a:t>
            </a:r>
            <a:endParaRPr lang="en-US" sz="4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00998" y="1670981"/>
            <a:ext cx="8537035" cy="4278299"/>
            <a:chOff x="267997" y="1084974"/>
            <a:chExt cx="11382713" cy="4514884"/>
          </a:xfrm>
        </p:grpSpPr>
        <p:sp>
          <p:nvSpPr>
            <p:cNvPr id="16" name="Rectangle 5"/>
            <p:cNvSpPr txBox="1">
              <a:spLocks/>
            </p:cNvSpPr>
            <p:nvPr/>
          </p:nvSpPr>
          <p:spPr>
            <a:xfrm>
              <a:off x="354214" y="1150877"/>
              <a:ext cx="5517948" cy="1027605"/>
            </a:xfrm>
            <a:prstGeom prst="rect">
              <a:avLst/>
            </a:prstGeom>
          </p:spPr>
          <p:txBody>
            <a:bodyPr/>
            <a:lstStyle/>
            <a:p>
              <a:pPr marL="257175" indent="-257175" defTabSz="342900">
                <a:spcBef>
                  <a:spcPct val="20000"/>
                </a:spcBef>
                <a:spcAft>
                  <a:spcPts val="450"/>
                </a:spcAft>
                <a:buSzPct val="100000"/>
                <a:buFont typeface="Arial" pitchFamily="34" charset="0"/>
                <a:buChar char="•"/>
              </a:pPr>
              <a:r>
                <a:rPr lang="fr-FR" b="1" kern="0" dirty="0">
                  <a:solidFill>
                    <a:srgbClr val="0E165E"/>
                  </a:solidFill>
                  <a:latin typeface="Arial" pitchFamily="34" charset="0"/>
                  <a:cs typeface="Arial" pitchFamily="34" charset="0"/>
                </a:rPr>
                <a:t>Note d’état corporel</a:t>
              </a:r>
            </a:p>
            <a:p>
              <a:pPr marL="257175" indent="-257175" defTabSz="342900">
                <a:spcBef>
                  <a:spcPct val="20000"/>
                </a:spcBef>
                <a:spcAft>
                  <a:spcPts val="1800"/>
                </a:spcAft>
                <a:buSzPct val="100000"/>
                <a:buFont typeface="Wingdings"/>
                <a:buChar char="à"/>
              </a:pPr>
              <a:r>
                <a:rPr lang="fr-FR" sz="1650" i="1" kern="0" dirty="0">
                  <a:solidFill>
                    <a:srgbClr val="0E165E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2.5 à 4</a:t>
              </a:r>
            </a:p>
            <a:p>
              <a:pPr marL="257175" indent="-257175" defTabSz="342900" fontAlgn="base">
                <a:spcBef>
                  <a:spcPct val="20000"/>
                </a:spcBef>
                <a:spcAft>
                  <a:spcPts val="1800"/>
                </a:spcAft>
                <a:buSzPct val="100000"/>
                <a:buFont typeface="Wingdings"/>
                <a:buChar char="à"/>
                <a:defRPr/>
              </a:pPr>
              <a:endParaRPr lang="fr-FR" i="1" kern="0" dirty="0">
                <a:solidFill>
                  <a:srgbClr val="0E165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endParaRPr>
            </a:p>
            <a:p>
              <a:pPr marL="257175" indent="-257175" defTabSz="342900" fontAlgn="base">
                <a:spcBef>
                  <a:spcPct val="20000"/>
                </a:spcBef>
                <a:spcAft>
                  <a:spcPts val="1800"/>
                </a:spcAft>
                <a:buSzPct val="100000"/>
                <a:buBlip>
                  <a:blip r:embed="rId4"/>
                </a:buBlip>
                <a:defRPr/>
              </a:pPr>
              <a:endParaRPr lang="fr-FR" kern="0" dirty="0">
                <a:solidFill>
                  <a:srgbClr val="0E165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pic>
          <p:nvPicPr>
            <p:cNvPr id="13" name="Picture 4" descr="Image result for body score condi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16411" y="1084974"/>
              <a:ext cx="3234299" cy="4514884"/>
            </a:xfrm>
            <a:prstGeom prst="rect">
              <a:avLst/>
            </a:prstGeom>
            <a:noFill/>
          </p:spPr>
        </p:pic>
        <p:pic>
          <p:nvPicPr>
            <p:cNvPr id="21" name="Picture 2" descr="Image result for vache maigr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7997" y="2258625"/>
              <a:ext cx="3649257" cy="1824629"/>
            </a:xfrm>
            <a:prstGeom prst="rect">
              <a:avLst/>
            </a:prstGeom>
            <a:noFill/>
          </p:spPr>
        </p:pic>
        <p:pic>
          <p:nvPicPr>
            <p:cNvPr id="5122" name="Picture 2" descr="Lâimage contient peut-ÃªtreÂ : ciel, nuage, arbre, plein air et nature"/>
            <p:cNvPicPr>
              <a:picLocks noChangeAspect="1" noChangeArrowheads="1"/>
            </p:cNvPicPr>
            <p:nvPr/>
          </p:nvPicPr>
          <p:blipFill>
            <a:blip r:embed="rId7"/>
            <a:srcRect l="19655" t="34524" b="11034"/>
            <a:stretch>
              <a:fillRect/>
            </a:stretch>
          </p:blipFill>
          <p:spPr bwMode="auto">
            <a:xfrm>
              <a:off x="4162096" y="2258625"/>
              <a:ext cx="3590403" cy="1824629"/>
            </a:xfrm>
            <a:prstGeom prst="rect">
              <a:avLst/>
            </a:prstGeom>
            <a:noFill/>
          </p:spPr>
        </p:pic>
      </p:grpSp>
      <p:grpSp>
        <p:nvGrpSpPr>
          <p:cNvPr id="15" name="Groupe 14"/>
          <p:cNvGrpSpPr/>
          <p:nvPr/>
        </p:nvGrpSpPr>
        <p:grpSpPr>
          <a:xfrm>
            <a:off x="203594" y="5013176"/>
            <a:ext cx="4138461" cy="1156441"/>
            <a:chOff x="506614" y="4180958"/>
            <a:chExt cx="5517948" cy="1541921"/>
          </a:xfrm>
        </p:grpSpPr>
        <p:sp>
          <p:nvSpPr>
            <p:cNvPr id="22" name="Rectangle 5"/>
            <p:cNvSpPr txBox="1">
              <a:spLocks/>
            </p:cNvSpPr>
            <p:nvPr/>
          </p:nvSpPr>
          <p:spPr>
            <a:xfrm>
              <a:off x="506614" y="4379967"/>
              <a:ext cx="5517948" cy="1027605"/>
            </a:xfrm>
            <a:prstGeom prst="rect">
              <a:avLst/>
            </a:prstGeom>
          </p:spPr>
          <p:txBody>
            <a:bodyPr/>
            <a:lstStyle/>
            <a:p>
              <a:pPr marL="257175" indent="-257175" defTabSz="342900">
                <a:spcBef>
                  <a:spcPct val="20000"/>
                </a:spcBef>
                <a:spcAft>
                  <a:spcPts val="450"/>
                </a:spcAft>
                <a:buSzPct val="100000"/>
                <a:buFont typeface="Arial" pitchFamily="34" charset="0"/>
                <a:buChar char="•"/>
              </a:pPr>
              <a:r>
                <a:rPr lang="fr-FR" b="1" kern="0" dirty="0">
                  <a:solidFill>
                    <a:srgbClr val="0E165E"/>
                  </a:solidFill>
                  <a:latin typeface="Arial" pitchFamily="34" charset="0"/>
                  <a:cs typeface="Arial" pitchFamily="34" charset="0"/>
                </a:rPr>
                <a:t>Identification</a:t>
              </a:r>
            </a:p>
            <a:p>
              <a:pPr marL="257175" indent="-257175" defTabSz="342900">
                <a:spcBef>
                  <a:spcPct val="20000"/>
                </a:spcBef>
                <a:spcAft>
                  <a:spcPts val="1800"/>
                </a:spcAft>
                <a:buSzPct val="100000"/>
                <a:buFont typeface="Wingdings"/>
                <a:buChar char="à"/>
              </a:pPr>
              <a:r>
                <a:rPr lang="fr-FR" sz="1650" i="1" kern="0" dirty="0">
                  <a:solidFill>
                    <a:srgbClr val="0E165E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Boucle</a:t>
              </a:r>
            </a:p>
            <a:p>
              <a:pPr marL="257175" indent="-257175" defTabSz="342900" fontAlgn="base">
                <a:spcBef>
                  <a:spcPct val="20000"/>
                </a:spcBef>
                <a:spcAft>
                  <a:spcPts val="1800"/>
                </a:spcAft>
                <a:buSzPct val="100000"/>
                <a:buFont typeface="Wingdings"/>
                <a:buChar char="à"/>
                <a:defRPr/>
              </a:pPr>
              <a:endParaRPr lang="fr-FR" i="1" kern="0" dirty="0">
                <a:solidFill>
                  <a:srgbClr val="0E165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endParaRPr>
            </a:p>
            <a:p>
              <a:pPr marL="257175" indent="-257175" defTabSz="342900" fontAlgn="base">
                <a:spcBef>
                  <a:spcPct val="20000"/>
                </a:spcBef>
                <a:spcAft>
                  <a:spcPts val="1800"/>
                </a:spcAft>
                <a:buSzPct val="100000"/>
                <a:buBlip>
                  <a:blip r:embed="rId4"/>
                </a:buBlip>
                <a:defRPr/>
              </a:pPr>
              <a:endParaRPr lang="fr-FR" kern="0" dirty="0">
                <a:solidFill>
                  <a:srgbClr val="0E165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/>
            <a:srcRect l="8240" t="22845" r="65224" b="30819"/>
            <a:stretch>
              <a:fillRect/>
            </a:stretch>
          </p:blipFill>
          <p:spPr bwMode="auto">
            <a:xfrm rot="16200000">
              <a:off x="3126986" y="4195040"/>
              <a:ext cx="1541921" cy="151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08737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DFA6-149D-457D-B499-A545E1A70760}" type="slidenum">
              <a:rPr lang="fr-FR"/>
              <a:pPr/>
              <a:t>9</a:t>
            </a:fld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6944341" y="1661287"/>
            <a:ext cx="1581848" cy="1907613"/>
            <a:chOff x="9337950" y="1072049"/>
            <a:chExt cx="2109131" cy="2543483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/>
            <a:srcRect l="46286" t="40301" r="42445" b="39009"/>
            <a:stretch>
              <a:fillRect/>
            </a:stretch>
          </p:blipFill>
          <p:spPr bwMode="auto">
            <a:xfrm>
              <a:off x="9337950" y="1072049"/>
              <a:ext cx="2061833" cy="2128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9527091" y="3215423"/>
              <a:ext cx="191999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1">
                      <a:lumMod val="75000"/>
                    </a:schemeClr>
                  </a:solidFill>
                </a:rPr>
                <a:t>Sevrage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807717" y="3316374"/>
            <a:ext cx="7919485" cy="2418665"/>
            <a:chOff x="618796" y="3278832"/>
            <a:chExt cx="11112070" cy="2563914"/>
          </a:xfrm>
        </p:grpSpPr>
        <p:sp>
          <p:nvSpPr>
            <p:cNvPr id="10" name="Accolade ouvrante 9"/>
            <p:cNvSpPr/>
            <p:nvPr/>
          </p:nvSpPr>
          <p:spPr>
            <a:xfrm rot="16200000">
              <a:off x="5670138" y="-1772510"/>
              <a:ext cx="1009385" cy="11112070"/>
            </a:xfrm>
            <a:prstGeom prst="leftBrace">
              <a:avLst>
                <a:gd name="adj1" fmla="val 8333"/>
                <a:gd name="adj2" fmla="val 4979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73624" y="4409875"/>
              <a:ext cx="5051831" cy="143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fr-FR" sz="1950" b="1" dirty="0">
                  <a:solidFill>
                    <a:srgbClr val="FF0000"/>
                  </a:solidFill>
                </a:rPr>
                <a:t>Effet « booster »</a:t>
              </a:r>
            </a:p>
            <a:p>
              <a:pPr lvl="1">
                <a:spcAft>
                  <a:spcPts val="450"/>
                </a:spcAft>
                <a:buFont typeface="Wingdings" pitchFamily="2" charset="2"/>
                <a:buChar char="ü"/>
              </a:pP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   Relancer la cyclicité</a:t>
              </a:r>
            </a:p>
            <a:p>
              <a:pPr lvl="1">
                <a:spcAft>
                  <a:spcPts val="450"/>
                </a:spcAft>
                <a:buFont typeface="Wingdings" pitchFamily="2" charset="2"/>
                <a:buChar char="ü"/>
              </a:pP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   Améliorer la fertilité</a:t>
              </a:r>
            </a:p>
          </p:txBody>
        </p:sp>
      </p:grpSp>
      <p:pic>
        <p:nvPicPr>
          <p:cNvPr id="21" name="Picture 2" descr="C:\Users\mbouchie\Downloads\D-10 picto calendrier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624206">
            <a:off x="144812" y="1740781"/>
            <a:ext cx="662217" cy="689484"/>
          </a:xfrm>
          <a:prstGeom prst="rect">
            <a:avLst/>
          </a:prstGeom>
          <a:noFill/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031671" y="548680"/>
            <a:ext cx="8001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3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étape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Preparation à la reproduction</a:t>
            </a:r>
            <a:endParaRPr lang="en-US" sz="4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854239" y="1628152"/>
            <a:ext cx="1743243" cy="1940748"/>
            <a:chOff x="1138985" y="1027869"/>
            <a:chExt cx="2324324" cy="2587663"/>
          </a:xfrm>
        </p:grpSpPr>
        <p:sp>
          <p:nvSpPr>
            <p:cNvPr id="13" name="ZoneTexte 12"/>
            <p:cNvSpPr txBox="1"/>
            <p:nvPr/>
          </p:nvSpPr>
          <p:spPr>
            <a:xfrm>
              <a:off x="1375560" y="3215423"/>
              <a:ext cx="19199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2">
                      <a:lumMod val="50000"/>
                    </a:schemeClr>
                  </a:solidFill>
                </a:rPr>
                <a:t>Physiologie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 l="13720" t="37823" r="66439" b="29634"/>
            <a:stretch>
              <a:fillRect/>
            </a:stretch>
          </p:blipFill>
          <p:spPr bwMode="auto">
            <a:xfrm>
              <a:off x="1138985" y="1027869"/>
              <a:ext cx="2324324" cy="214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e 24"/>
          <p:cNvGrpSpPr/>
          <p:nvPr/>
        </p:nvGrpSpPr>
        <p:grpSpPr>
          <a:xfrm>
            <a:off x="3260198" y="1628152"/>
            <a:ext cx="3102107" cy="1940748"/>
            <a:chOff x="4346930" y="1027869"/>
            <a:chExt cx="4136143" cy="2587663"/>
          </a:xfrm>
        </p:grpSpPr>
        <p:sp>
          <p:nvSpPr>
            <p:cNvPr id="14" name="ZoneTexte 13"/>
            <p:cNvSpPr txBox="1"/>
            <p:nvPr/>
          </p:nvSpPr>
          <p:spPr>
            <a:xfrm>
              <a:off x="5470113" y="3215423"/>
              <a:ext cx="19199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 err="1">
                  <a:solidFill>
                    <a:schemeClr val="accent1">
                      <a:lumMod val="75000"/>
                    </a:schemeClr>
                  </a:solidFill>
                </a:rPr>
                <a:t>Flushing</a:t>
              </a:r>
              <a:endParaRPr lang="fr-FR" sz="13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/>
            <a:srcRect l="19263" t="37176" r="45113" b="28341"/>
            <a:stretch>
              <a:fillRect/>
            </a:stretch>
          </p:blipFill>
          <p:spPr bwMode="auto">
            <a:xfrm>
              <a:off x="4346930" y="1027869"/>
              <a:ext cx="4136143" cy="225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2332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A REPRODUCTION EN ELEVAGE LAITIER"/>
  <p:tag name="PXID" val="1"/>
  <p:tag name="SID" val="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térêt économique et zootechnique"/>
  <p:tag name="PXID" val="1"/>
  <p:tag name="SID" val="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térêt économique et zootechnique"/>
  <p:tag name="PXID" val="1"/>
  <p:tag name="SID" val="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térêt économique et zootechnique"/>
  <p:tag name="PXID" val="1"/>
  <p:tag name="SID" val="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térêt économique et zootechnique"/>
  <p:tag name="PXID" val="1"/>
  <p:tag name="SID" val="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térêt économique et zootechnique"/>
  <p:tag name="PXID" val="1"/>
  <p:tag name="SID" val="29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176</Words>
  <Application>Microsoft Office PowerPoint</Application>
  <PresentationFormat>Affichage à l'écran (4:3)</PresentationFormat>
  <Paragraphs>84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Gill Sans MT</vt:lpstr>
      <vt:lpstr>Wingdings</vt:lpstr>
      <vt:lpstr>Thème Office</vt:lpstr>
      <vt:lpstr> LA MAITRISE DE LA REPRODUCTION  </vt:lpstr>
      <vt:lpstr>Présentation PowerPoint</vt:lpstr>
      <vt:lpstr>Présentation PowerPoint</vt:lpstr>
      <vt:lpstr>Intérêt économique et zootechnique de la maitrise de la reproduction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rbentale</dc:creator>
  <cp:lastModifiedBy>Compte Microsoft</cp:lastModifiedBy>
  <cp:revision>85</cp:revision>
  <dcterms:created xsi:type="dcterms:W3CDTF">2014-09-24T09:42:42Z</dcterms:created>
  <dcterms:modified xsi:type="dcterms:W3CDTF">2025-11-08T07:21:27Z</dcterms:modified>
</cp:coreProperties>
</file>